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4" r:id="rId20"/>
    <p:sldId id="272" r:id="rId21"/>
    <p:sldId id="273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12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6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73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42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1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11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98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48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19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82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65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08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6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0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9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1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1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0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80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566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9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5A1F8-C036-4455-99D3-ECD53E508FE6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B1DE8-03A7-469D-8420-B22E35DC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7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elikamal8485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091" y="3574869"/>
            <a:ext cx="6322423" cy="2057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Welcome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193" y="409136"/>
            <a:ext cx="7162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>
                <a:latin typeface="Book Antiqua" pitchFamily="18" charset="0"/>
              </a:rPr>
              <a:t>P</a:t>
            </a:r>
            <a:r>
              <a:rPr lang="en-US" sz="2800" b="1" dirty="0" smtClean="0">
                <a:latin typeface="Book Antiqua" pitchFamily="18" charset="0"/>
              </a:rPr>
              <a:t>assion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5261" y="1018736"/>
            <a:ext cx="7162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smtClean="0">
                <a:latin typeface="Book Antiqua" pitchFamily="18" charset="0"/>
              </a:rPr>
              <a:t>Meaning: Desire, </a:t>
            </a:r>
            <a:r>
              <a:rPr lang="en-US" sz="2800" b="1" dirty="0" smtClean="0">
                <a:latin typeface="Book Antiqua" pitchFamily="18" charset="0"/>
              </a:rPr>
              <a:t>love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5551" y="6047936"/>
            <a:ext cx="7176868" cy="523220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smtClean="0">
                <a:latin typeface="Book Antiqua" pitchFamily="18" charset="0"/>
              </a:rPr>
              <a:t>Passion</a:t>
            </a:r>
            <a:r>
              <a:rPr lang="bn-BD" sz="2800" b="1" dirty="0" smtClean="0">
                <a:latin typeface="Book Antiqua" pitchFamily="18" charset="0"/>
              </a:rPr>
              <a:t> is oxygen of the soul</a:t>
            </a:r>
            <a:r>
              <a:rPr lang="en-US" sz="2800" b="1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01" y="1584499"/>
            <a:ext cx="5944968" cy="442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969" y="352865"/>
            <a:ext cx="67056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smtClean="0">
                <a:latin typeface="Book Antiqua" pitchFamily="18" charset="0"/>
              </a:rPr>
              <a:t>Gigantic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1830" y="962465"/>
            <a:ext cx="67056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 smtClean="0">
                <a:latin typeface="Book Antiqua" pitchFamily="18" charset="0"/>
              </a:rPr>
              <a:t>Meaning: </a:t>
            </a:r>
            <a:r>
              <a:rPr lang="en-US" sz="2800" b="1" dirty="0" smtClean="0">
                <a:latin typeface="Book Antiqua" pitchFamily="18" charset="0"/>
              </a:rPr>
              <a:t>Huge, </a:t>
            </a:r>
            <a:r>
              <a:rPr lang="en-US" sz="2800" b="1" dirty="0" smtClean="0">
                <a:latin typeface="Book Antiqua" pitchFamily="18" charset="0"/>
              </a:rPr>
              <a:t>large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5898" y="5913256"/>
            <a:ext cx="67056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smtClean="0">
                <a:latin typeface="Book Antiqua" pitchFamily="18" charset="0"/>
              </a:rPr>
              <a:t>What a gigantic tree it is!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69" y="1738753"/>
            <a:ext cx="6725530" cy="392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8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381" y="388033"/>
            <a:ext cx="655639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Do you know this person?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81" y="979423"/>
            <a:ext cx="6556390" cy="4837665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4139532">
            <a:off x="7518564" y="910506"/>
            <a:ext cx="393895" cy="35577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43381" y="5903076"/>
            <a:ext cx="6556390" cy="5411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spc="-100" dirty="0" err="1">
                <a:latin typeface="Book Antiqua" pitchFamily="18" charset="0"/>
              </a:rPr>
              <a:t>Kartik</a:t>
            </a:r>
            <a:r>
              <a:rPr lang="en-US" sz="3200" b="1" spc="-100" dirty="0">
                <a:latin typeface="Book Antiqua" pitchFamily="18" charset="0"/>
              </a:rPr>
              <a:t> </a:t>
            </a:r>
            <a:r>
              <a:rPr lang="en-US" sz="3200" b="1" spc="-100" dirty="0" err="1">
                <a:latin typeface="Book Antiqua" pitchFamily="18" charset="0"/>
              </a:rPr>
              <a:t>Poramanik</a:t>
            </a:r>
            <a:endParaRPr lang="en-US" sz="3200" b="1" spc="-1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1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857" y="478471"/>
            <a:ext cx="1025456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Let us introduce with him.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0627" y="1233268"/>
            <a:ext cx="6248400" cy="525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spc="-100" dirty="0" smtClean="0">
              <a:latin typeface="Book Antiqua" pitchFamily="18" charset="0"/>
            </a:endParaRPr>
          </a:p>
          <a:p>
            <a:endParaRPr lang="en-US" sz="2000" b="1" spc="-100" dirty="0">
              <a:latin typeface="Book Antiqua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 b="1" spc="-100" dirty="0" smtClean="0">
                <a:latin typeface="Book Antiqua" pitchFamily="18" charset="0"/>
              </a:rPr>
              <a:t>Name			: </a:t>
            </a:r>
            <a:r>
              <a:rPr lang="en-US" sz="2400" b="1" spc="-100" dirty="0" err="1" smtClean="0">
                <a:latin typeface="Book Antiqua" pitchFamily="18" charset="0"/>
              </a:rPr>
              <a:t>Kartik</a:t>
            </a:r>
            <a:r>
              <a:rPr lang="en-US" sz="2400" b="1" spc="-100" dirty="0" smtClean="0">
                <a:latin typeface="Book Antiqua" pitchFamily="18" charset="0"/>
              </a:rPr>
              <a:t> </a:t>
            </a:r>
            <a:r>
              <a:rPr lang="en-US" sz="2400" b="1" spc="-100" dirty="0" err="1" smtClean="0">
                <a:latin typeface="Book Antiqua" pitchFamily="18" charset="0"/>
              </a:rPr>
              <a:t>Poramanik</a:t>
            </a:r>
            <a:endParaRPr lang="en-US" sz="2400" b="1" spc="-100" dirty="0" smtClean="0">
              <a:latin typeface="Book Antiqua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 b="1" spc="-100" dirty="0" smtClean="0">
                <a:latin typeface="Book Antiqua" pitchFamily="18" charset="0"/>
              </a:rPr>
              <a:t>Father			: </a:t>
            </a:r>
            <a:r>
              <a:rPr lang="en-US" sz="2400" b="1" spc="-100" dirty="0" err="1" smtClean="0">
                <a:latin typeface="Book Antiqua" pitchFamily="18" charset="0"/>
              </a:rPr>
              <a:t>Suren</a:t>
            </a:r>
            <a:r>
              <a:rPr lang="en-US" sz="2400" b="1" spc="-100" dirty="0" smtClean="0">
                <a:latin typeface="Book Antiqua" pitchFamily="18" charset="0"/>
              </a:rPr>
              <a:t> </a:t>
            </a:r>
            <a:r>
              <a:rPr lang="en-US" sz="2400" b="1" spc="-100" dirty="0" err="1" smtClean="0">
                <a:latin typeface="Book Antiqua" pitchFamily="18" charset="0"/>
              </a:rPr>
              <a:t>Poramanik</a:t>
            </a:r>
            <a:endParaRPr lang="en-US" sz="2400" b="1" spc="-100" dirty="0" smtClean="0">
              <a:latin typeface="Book Antiqua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 b="1" spc="-100" dirty="0" smtClean="0">
                <a:latin typeface="Book Antiqua" pitchFamily="18" charset="0"/>
              </a:rPr>
              <a:t>Mother		: </a:t>
            </a:r>
            <a:r>
              <a:rPr lang="en-US" sz="2400" b="1" spc="-100" dirty="0" err="1" smtClean="0">
                <a:latin typeface="Book Antiqua" pitchFamily="18" charset="0"/>
              </a:rPr>
              <a:t>Subas</a:t>
            </a:r>
            <a:r>
              <a:rPr lang="en-US" sz="2400" b="1" spc="-100" dirty="0" smtClean="0">
                <a:latin typeface="Book Antiqua" pitchFamily="18" charset="0"/>
              </a:rPr>
              <a:t> </a:t>
            </a:r>
            <a:r>
              <a:rPr lang="en-US" sz="2400" b="1" spc="-100" dirty="0" err="1">
                <a:latin typeface="Book Antiqua" pitchFamily="18" charset="0"/>
              </a:rPr>
              <a:t>B</a:t>
            </a:r>
            <a:r>
              <a:rPr lang="en-US" sz="2400" b="1" spc="-100" dirty="0" err="1" smtClean="0">
                <a:latin typeface="Book Antiqua" pitchFamily="18" charset="0"/>
              </a:rPr>
              <a:t>ala</a:t>
            </a:r>
            <a:endParaRPr lang="en-US" sz="2400" b="1" spc="-100" dirty="0" smtClean="0">
              <a:latin typeface="Book Antiqua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 b="1" spc="-100" dirty="0">
                <a:latin typeface="Book Antiqua" pitchFamily="18" charset="0"/>
              </a:rPr>
              <a:t>Village		: </a:t>
            </a:r>
            <a:r>
              <a:rPr lang="en-US" sz="2400" b="1" spc="-100" dirty="0" err="1" smtClean="0">
                <a:latin typeface="Book Antiqua" pitchFamily="18" charset="0"/>
              </a:rPr>
              <a:t>Tarapur</a:t>
            </a:r>
            <a:r>
              <a:rPr lang="en-US" sz="2400" b="1" spc="-100" dirty="0" smtClean="0">
                <a:latin typeface="Book Antiqua" pitchFamily="18" charset="0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en-US" sz="2400" b="1" spc="-100" dirty="0" err="1" smtClean="0">
                <a:latin typeface="Book Antiqua" pitchFamily="18" charset="0"/>
              </a:rPr>
              <a:t>Upazilla</a:t>
            </a:r>
            <a:r>
              <a:rPr lang="en-US" sz="2400" b="1" spc="-100" dirty="0" smtClean="0">
                <a:latin typeface="Book Antiqua" pitchFamily="18" charset="0"/>
              </a:rPr>
              <a:t>		:  </a:t>
            </a:r>
            <a:r>
              <a:rPr lang="en-US" sz="2400" b="1" spc="-100" dirty="0" err="1" smtClean="0">
                <a:latin typeface="Book Antiqua" pitchFamily="18" charset="0"/>
              </a:rPr>
              <a:t>Shibgonj</a:t>
            </a:r>
            <a:endParaRPr lang="en-US" sz="2400" b="1" spc="-100" dirty="0" smtClean="0">
              <a:latin typeface="Book Antiqua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 b="1" spc="-100" dirty="0" smtClean="0">
                <a:latin typeface="Book Antiqua" pitchFamily="18" charset="0"/>
              </a:rPr>
              <a:t>Dist</a:t>
            </a:r>
            <a:r>
              <a:rPr lang="en-US" sz="2400" b="1" spc="-100" dirty="0">
                <a:latin typeface="Book Antiqua" pitchFamily="18" charset="0"/>
              </a:rPr>
              <a:t>.		</a:t>
            </a:r>
            <a:r>
              <a:rPr lang="en-US" sz="2400" b="1" spc="-100" dirty="0" smtClean="0">
                <a:latin typeface="Book Antiqua" pitchFamily="18" charset="0"/>
              </a:rPr>
              <a:t>	: </a:t>
            </a:r>
            <a:r>
              <a:rPr lang="en-US" sz="2400" b="1" spc="-100" dirty="0" err="1" smtClean="0">
                <a:latin typeface="Book Antiqua" pitchFamily="18" charset="0"/>
              </a:rPr>
              <a:t>Chapainawabgonj</a:t>
            </a:r>
            <a:endParaRPr lang="en-US" sz="2400" b="1" spc="-100" dirty="0" smtClean="0">
              <a:latin typeface="Book Antiqua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 b="1" spc="-100" dirty="0" smtClean="0">
                <a:latin typeface="Book Antiqua" pitchFamily="18" charset="0"/>
              </a:rPr>
              <a:t>Birth Year		: 1942</a:t>
            </a:r>
          </a:p>
          <a:p>
            <a:pPr>
              <a:lnSpc>
                <a:spcPts val="3500"/>
              </a:lnSpc>
            </a:pPr>
            <a:r>
              <a:rPr lang="en-US" sz="2400" b="1" spc="-100" dirty="0" smtClean="0">
                <a:latin typeface="Book Antiqua" pitchFamily="18" charset="0"/>
              </a:rPr>
              <a:t>Profession		: Hair dresser</a:t>
            </a:r>
          </a:p>
          <a:p>
            <a:pPr>
              <a:lnSpc>
                <a:spcPts val="3500"/>
              </a:lnSpc>
            </a:pPr>
            <a:r>
              <a:rPr lang="en-US" sz="2400" b="1" spc="-100" dirty="0" smtClean="0">
                <a:latin typeface="Book Antiqua" pitchFamily="18" charset="0"/>
              </a:rPr>
              <a:t>Passion		: Planting trees</a:t>
            </a:r>
          </a:p>
          <a:p>
            <a:pPr>
              <a:lnSpc>
                <a:spcPts val="3500"/>
              </a:lnSpc>
            </a:pPr>
            <a:r>
              <a:rPr lang="en-US" sz="2400" b="1" spc="-100" dirty="0" smtClean="0">
                <a:latin typeface="Book Antiqua" pitchFamily="18" charset="0"/>
              </a:rPr>
              <a:t>Identity</a:t>
            </a:r>
            <a:r>
              <a:rPr lang="en-US" sz="2400" b="1" spc="-100" dirty="0" smtClean="0">
                <a:latin typeface="Book Antiqua" pitchFamily="18" charset="0"/>
              </a:rPr>
              <a:t>		: Nature lover.</a:t>
            </a:r>
          </a:p>
          <a:p>
            <a:endParaRPr lang="en-US" sz="2000" b="1" spc="-100" dirty="0" smtClean="0">
              <a:latin typeface="Book Antiqua" pitchFamily="18" charset="0"/>
            </a:endParaRPr>
          </a:p>
          <a:p>
            <a:endParaRPr lang="en-US" sz="2000" b="1" spc="-100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46"/>
          <a:stretch/>
        </p:blipFill>
        <p:spPr>
          <a:xfrm>
            <a:off x="9525390" y="1233268"/>
            <a:ext cx="1785035" cy="525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54"/>
          <a:stretch/>
        </p:blipFill>
        <p:spPr>
          <a:xfrm>
            <a:off x="1055858" y="1233268"/>
            <a:ext cx="1608406" cy="53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01" y="831011"/>
            <a:ext cx="4398979" cy="4792015"/>
          </a:xfrm>
          <a:prstGeom prst="rect">
            <a:avLst/>
          </a:prstGeom>
        </p:spPr>
      </p:pic>
      <p:pic>
        <p:nvPicPr>
          <p:cNvPr id="3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5916532" y="556093"/>
            <a:ext cx="5112568" cy="527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13910" y="1049470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Single work</a:t>
            </a:r>
            <a:endParaRPr lang="bn-BD" sz="4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7394" y="1812521"/>
            <a:ext cx="47508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How do you understand that </a:t>
            </a:r>
            <a:r>
              <a:rPr lang="en-US" sz="2800" b="1" spc="-100" dirty="0" err="1" smtClean="0">
                <a:solidFill>
                  <a:schemeClr val="bg1"/>
                </a:solidFill>
                <a:latin typeface="Book Antiqua" pitchFamily="18" charset="0"/>
              </a:rPr>
              <a:t>Kartik</a:t>
            </a:r>
            <a:r>
              <a:rPr lang="en-US" sz="2800" b="1" spc="-1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800" b="1" spc="-100" dirty="0" err="1" smtClean="0">
                <a:solidFill>
                  <a:schemeClr val="bg1"/>
                </a:solidFill>
                <a:latin typeface="Book Antiqua" pitchFamily="18" charset="0"/>
              </a:rPr>
              <a:t>Poramanik</a:t>
            </a:r>
            <a:r>
              <a:rPr lang="bn-BD" sz="2800" b="1" spc="-100" dirty="0" smtClean="0">
                <a:solidFill>
                  <a:schemeClr val="bg1"/>
                </a:solidFill>
                <a:latin typeface="Book Antiqua" pitchFamily="18" charset="0"/>
              </a:rPr>
              <a:t> is a nature lover ? </a:t>
            </a:r>
            <a:endParaRPr lang="en-US" sz="2800" b="1" spc="-100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bn-BD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 </a:t>
            </a:r>
            <a:endParaRPr lang="en-US" sz="28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anose="02040602050305030304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0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4314" y="646290"/>
            <a:ext cx="6828766" cy="5697888"/>
            <a:chOff x="2357438" y="850549"/>
            <a:chExt cx="6828766" cy="56978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438" y="850549"/>
              <a:ext cx="6828766" cy="569788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438" y="850549"/>
              <a:ext cx="1961344" cy="16135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Oval 3"/>
          <p:cNvSpPr/>
          <p:nvPr/>
        </p:nvSpPr>
        <p:spPr>
          <a:xfrm>
            <a:off x="3551158" y="2554120"/>
            <a:ext cx="1055077" cy="1026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03028" y="4896378"/>
            <a:ext cx="3505200" cy="1447800"/>
          </a:xfrm>
          <a:prstGeom prst="ellipse">
            <a:avLst/>
          </a:prstGeom>
          <a:solidFill>
            <a:srgbClr val="00B050">
              <a:alpha val="6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Book Antiqua" pitchFamily="18" charset="0"/>
              </a:rPr>
              <a:t>Tarapur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6674" y="3833627"/>
            <a:ext cx="3172894" cy="2858229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spc="-100" dirty="0" smtClean="0">
                <a:latin typeface="Book Antiqua" pitchFamily="18" charset="0"/>
              </a:rPr>
              <a:t>A</a:t>
            </a:r>
            <a:r>
              <a:rPr lang="bn-BD" sz="3200" b="1" spc="-100" dirty="0" smtClean="0">
                <a:latin typeface="Book Antiqua" pitchFamily="18" charset="0"/>
              </a:rPr>
              <a:t> village of- </a:t>
            </a:r>
            <a:endParaRPr lang="en-US" sz="3200" b="1" spc="-100" dirty="0">
              <a:latin typeface="Book Antiqu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1" y="646290"/>
            <a:ext cx="4145280" cy="31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6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6757" y="5351418"/>
            <a:ext cx="950910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Book Antiqua" pitchFamily="18" charset="0"/>
              </a:rPr>
              <a:t>Kartik</a:t>
            </a:r>
            <a:r>
              <a:rPr lang="en-US" sz="4000" b="1" dirty="0" smtClean="0">
                <a:latin typeface="Book Antiqua" pitchFamily="18" charset="0"/>
              </a:rPr>
              <a:t> </a:t>
            </a:r>
            <a:r>
              <a:rPr lang="en-US" sz="4000" b="1" dirty="0" err="1" smtClean="0">
                <a:latin typeface="Book Antiqua" pitchFamily="18" charset="0"/>
              </a:rPr>
              <a:t>Poramanik</a:t>
            </a:r>
            <a:r>
              <a:rPr lang="en-US" sz="4000" b="1" dirty="0" smtClean="0">
                <a:latin typeface="Book Antiqua" pitchFamily="18" charset="0"/>
              </a:rPr>
              <a:t> lives in this village.</a:t>
            </a:r>
            <a:endParaRPr lang="en-US" sz="4000" b="1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 r="12257"/>
          <a:stretch/>
        </p:blipFill>
        <p:spPr>
          <a:xfrm>
            <a:off x="849739" y="546007"/>
            <a:ext cx="5329646" cy="42978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79" y="546007"/>
            <a:ext cx="3961162" cy="42978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74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6" y="519688"/>
            <a:ext cx="5290739" cy="3973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b="5489"/>
          <a:stretch/>
        </p:blipFill>
        <p:spPr>
          <a:xfrm>
            <a:off x="5989329" y="1508990"/>
            <a:ext cx="5752013" cy="38276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9329" y="5455862"/>
            <a:ext cx="5752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Book Antiqua" pitchFamily="18" charset="0"/>
              </a:rPr>
              <a:t>H</a:t>
            </a:r>
            <a:r>
              <a:rPr lang="en-US" sz="2800" b="1" dirty="0" smtClean="0">
                <a:latin typeface="Book Antiqua" pitchFamily="18" charset="0"/>
              </a:rPr>
              <a:t>is </a:t>
            </a:r>
            <a:r>
              <a:rPr lang="en-US" sz="2800" b="1" dirty="0">
                <a:latin typeface="Book Antiqua" pitchFamily="18" charset="0"/>
              </a:rPr>
              <a:t>tree planting </a:t>
            </a:r>
            <a:r>
              <a:rPr lang="en-US" sz="2800" b="1" dirty="0" smtClean="0">
                <a:latin typeface="Book Antiqua" pitchFamily="18" charset="0"/>
              </a:rPr>
              <a:t>mission at the age of ten.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224" y="4634228"/>
            <a:ext cx="575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Book Antiqua" pitchFamily="18" charset="0"/>
              </a:rPr>
              <a:t>His passion is to plant sapling</a:t>
            </a:r>
            <a:r>
              <a:rPr lang="en-US" sz="2800" b="1" dirty="0" smtClean="0">
                <a:latin typeface="Book Antiqua" pitchFamily="18" charset="0"/>
              </a:rPr>
              <a:t>.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3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93565" y="5077249"/>
            <a:ext cx="54864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Book Antiqua" pitchFamily="18" charset="0"/>
              </a:rPr>
              <a:t>He has planted hundreds of trees in his village.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1" y="626925"/>
            <a:ext cx="5530562" cy="41479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7"/>
          <a:stretch/>
        </p:blipFill>
        <p:spPr>
          <a:xfrm>
            <a:off x="6493565" y="673787"/>
            <a:ext cx="5168349" cy="40996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561703" y="5033371"/>
            <a:ext cx="54864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Book Antiqua" pitchFamily="18" charset="0"/>
              </a:rPr>
              <a:t>Many of the trees are now 35-40 years old. 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6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81000" y="304800"/>
            <a:ext cx="4195298" cy="1752600"/>
          </a:xfrm>
          <a:prstGeom prst="downArrowCallout">
            <a:avLst>
              <a:gd name="adj1" fmla="val 49080"/>
              <a:gd name="adj2" fmla="val 46672"/>
              <a:gd name="adj3" fmla="val 25000"/>
              <a:gd name="adj4" fmla="val 5052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Before 72 years </a:t>
            </a:r>
            <a:r>
              <a:rPr lang="en-US" sz="2800" b="1" dirty="0" err="1" smtClean="0">
                <a:latin typeface="Book Antiqua" pitchFamily="18" charset="0"/>
              </a:rPr>
              <a:t>Tarapur</a:t>
            </a:r>
            <a:r>
              <a:rPr lang="en-US" sz="2800" b="1" dirty="0" smtClean="0">
                <a:latin typeface="Book Antiqua" pitchFamily="18" charset="0"/>
              </a:rPr>
              <a:t> was like 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7633063" y="309154"/>
            <a:ext cx="4010024" cy="1752600"/>
          </a:xfrm>
          <a:prstGeom prst="downArrowCallout">
            <a:avLst>
              <a:gd name="adj1" fmla="val 45869"/>
              <a:gd name="adj2" fmla="val 48278"/>
              <a:gd name="adj3" fmla="val 25000"/>
              <a:gd name="adj4" fmla="val 4972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Present </a:t>
            </a:r>
            <a:r>
              <a:rPr lang="en-US" sz="2800" b="1" dirty="0" err="1" smtClean="0">
                <a:latin typeface="Book Antiqua" pitchFamily="18" charset="0"/>
              </a:rPr>
              <a:t>Tarapur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688" y="5867400"/>
            <a:ext cx="422343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Without tree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3064" y="5867400"/>
            <a:ext cx="401002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Green </a:t>
            </a:r>
            <a:r>
              <a:rPr lang="en-US" sz="2800" b="1" dirty="0" err="1" smtClean="0">
                <a:latin typeface="Book Antiqua" pitchFamily="18" charset="0"/>
              </a:rPr>
              <a:t>Tarapur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5" y="2057400"/>
            <a:ext cx="5588041" cy="3700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43" y="2057400"/>
            <a:ext cx="5439954" cy="3700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92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75" y="1716258"/>
            <a:ext cx="3493881" cy="3970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387926" y="1716258"/>
            <a:ext cx="5528602" cy="4110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wrap="square" rtlCol="0">
            <a:spAutoFit/>
          </a:bodyPr>
          <a:lstStyle/>
          <a:p>
            <a:endParaRPr lang="bn-BD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bn-BD" sz="3600" b="1" dirty="0" smtClean="0">
                <a:latin typeface="Andalus" pitchFamily="18" charset="-78"/>
                <a:cs typeface="Andalus" pitchFamily="18" charset="-78"/>
              </a:rPr>
              <a:t>Selina Akter </a:t>
            </a:r>
            <a:endParaRPr lang="en-US" sz="36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bn-BD" sz="2800" b="1" dirty="0" smtClean="0">
                <a:latin typeface="Andalus" pitchFamily="18" charset="-78"/>
                <a:cs typeface="Andalus" pitchFamily="18" charset="-78"/>
              </a:rPr>
              <a:t>Ass.teacher</a:t>
            </a: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bn-BD" sz="3200" b="1" dirty="0" smtClean="0">
                <a:latin typeface="Andalus" pitchFamily="18" charset="-78"/>
                <a:cs typeface="Andalus" pitchFamily="18" charset="-78"/>
              </a:rPr>
              <a:t>Bohoddar kaTa High School</a:t>
            </a:r>
          </a:p>
          <a:p>
            <a:r>
              <a:rPr lang="bn-BD" sz="2800" b="1" dirty="0" smtClean="0">
                <a:latin typeface="Andalus" pitchFamily="18" charset="-78"/>
                <a:cs typeface="Andalus" pitchFamily="18" charset="-78"/>
              </a:rPr>
              <a:t>Chakaria,Cox’s Bazar</a:t>
            </a:r>
          </a:p>
          <a:p>
            <a:r>
              <a:rPr lang="bn-BD" sz="2800" b="1" dirty="0" smtClean="0">
                <a:latin typeface="Andalus" pitchFamily="18" charset="-78"/>
                <a:cs typeface="Andalus" pitchFamily="18" charset="-78"/>
              </a:rPr>
              <a:t>E-mail: </a:t>
            </a:r>
            <a:r>
              <a:rPr lang="bn-BD" sz="2400" b="1" dirty="0" smtClean="0">
                <a:latin typeface="Andalus" pitchFamily="18" charset="-78"/>
                <a:cs typeface="Andalus" pitchFamily="18" charset="-78"/>
                <a:hlinkClick r:id="rId4"/>
              </a:rPr>
              <a:t>selikamal8485@gmail.com</a:t>
            </a:r>
            <a:endParaRPr lang="bn-BD" sz="24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bn-BD" sz="2400" b="1" dirty="0" smtClean="0">
                <a:latin typeface="Andalus" pitchFamily="18" charset="-78"/>
                <a:cs typeface="Andalus" pitchFamily="18" charset="-78"/>
              </a:rPr>
              <a:t>Mobile:01815851776</a:t>
            </a:r>
          </a:p>
          <a:p>
            <a:endParaRPr lang="bn-BD" sz="24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6075" y="373685"/>
            <a:ext cx="951757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>Introduction</a:t>
            </a:r>
            <a:endParaRPr lang="en-US" sz="54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372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675" y="1338659"/>
            <a:ext cx="11710029" cy="53552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latin typeface="Book Antiqua" pitchFamily="18" charset="0"/>
              </a:rPr>
              <a:t>Kartik</a:t>
            </a:r>
            <a:r>
              <a:rPr lang="en-US" sz="2400" dirty="0">
                <a:latin typeface="Book Antiqua" pitchFamily="18" charset="0"/>
              </a:rPr>
              <a:t> would wake up early in the morning, take one or two </a:t>
            </a:r>
            <a:r>
              <a:rPr lang="en-US" sz="2400" dirty="0" err="1">
                <a:latin typeface="Book Antiqua" pitchFamily="18" charset="0"/>
              </a:rPr>
              <a:t>labourers</a:t>
            </a:r>
            <a:r>
              <a:rPr lang="en-US" sz="2400" dirty="0">
                <a:latin typeface="Book Antiqua" pitchFamily="18" charset="0"/>
              </a:rPr>
              <a:t> with him </a:t>
            </a:r>
            <a:r>
              <a:rPr lang="en-US" sz="2400" dirty="0" smtClean="0">
                <a:latin typeface="Book Antiqua" pitchFamily="18" charset="0"/>
              </a:rPr>
              <a:t>and set </a:t>
            </a:r>
            <a:r>
              <a:rPr lang="en-US" sz="2400" dirty="0">
                <a:latin typeface="Book Antiqua" pitchFamily="18" charset="0"/>
              </a:rPr>
              <a:t>out to plant trees. He would walk long distances to plant trees, carrying with </a:t>
            </a:r>
            <a:r>
              <a:rPr lang="en-US" sz="2400" dirty="0" smtClean="0">
                <a:latin typeface="Book Antiqua" pitchFamily="18" charset="0"/>
              </a:rPr>
              <a:t>him some </a:t>
            </a:r>
            <a:r>
              <a:rPr lang="en-US" sz="2400" dirty="0">
                <a:latin typeface="Book Antiqua" pitchFamily="18" charset="0"/>
              </a:rPr>
              <a:t>dry food and water. He would pay all the expenses from his own pocket. </a:t>
            </a:r>
            <a:r>
              <a:rPr lang="en-US" sz="2400" dirty="0" err="1" smtClean="0">
                <a:latin typeface="Book Antiqua" pitchFamily="18" charset="0"/>
              </a:rPr>
              <a:t>Kartik</a:t>
            </a:r>
            <a:r>
              <a:rPr lang="en-US" sz="2400" dirty="0" smtClean="0">
                <a:latin typeface="Book Antiqua" pitchFamily="18" charset="0"/>
              </a:rPr>
              <a:t> has </a:t>
            </a:r>
            <a:r>
              <a:rPr lang="en-US" sz="2400" dirty="0">
                <a:latin typeface="Book Antiqua" pitchFamily="18" charset="0"/>
              </a:rPr>
              <a:t>planted trees beside the roads, in and </a:t>
            </a:r>
            <a:r>
              <a:rPr lang="en-US" sz="2400" dirty="0" smtClean="0">
                <a:latin typeface="Book Antiqua" pitchFamily="18" charset="0"/>
              </a:rPr>
              <a:t>round </a:t>
            </a:r>
            <a:r>
              <a:rPr lang="en-US" sz="2400" dirty="0">
                <a:latin typeface="Book Antiqua" pitchFamily="18" charset="0"/>
              </a:rPr>
              <a:t>the bazar, schools and colleges, </a:t>
            </a:r>
            <a:r>
              <a:rPr lang="en-US" sz="2400" dirty="0" smtClean="0">
                <a:latin typeface="Book Antiqua" pitchFamily="18" charset="0"/>
              </a:rPr>
              <a:t>open fields </a:t>
            </a:r>
            <a:r>
              <a:rPr lang="en-US" sz="2400" dirty="0">
                <a:latin typeface="Book Antiqua" pitchFamily="18" charset="0"/>
              </a:rPr>
              <a:t>and many other </a:t>
            </a:r>
            <a:r>
              <a:rPr lang="en-US" sz="2400" dirty="0" smtClean="0">
                <a:latin typeface="Book Antiqua" pitchFamily="18" charset="0"/>
              </a:rPr>
              <a:t>places. At </a:t>
            </a:r>
            <a:r>
              <a:rPr lang="en-US" sz="2400" dirty="0">
                <a:latin typeface="Book Antiqua" pitchFamily="18" charset="0"/>
              </a:rPr>
              <a:t>times it so happened that </a:t>
            </a:r>
            <a:r>
              <a:rPr lang="en-US" sz="2400" dirty="0" err="1">
                <a:latin typeface="Book Antiqua" pitchFamily="18" charset="0"/>
              </a:rPr>
              <a:t>Kartik</a:t>
            </a:r>
            <a:r>
              <a:rPr lang="en-US" sz="2400" dirty="0">
                <a:latin typeface="Book Antiqua" pitchFamily="18" charset="0"/>
              </a:rPr>
              <a:t> would go to water his plants at 10 or 11 p </a:t>
            </a:r>
            <a:r>
              <a:rPr lang="en-US" sz="2400" dirty="0" smtClean="0">
                <a:latin typeface="Book Antiqua" pitchFamily="18" charset="0"/>
              </a:rPr>
              <a:t>m. People </a:t>
            </a:r>
            <a:r>
              <a:rPr lang="en-US" sz="2400" dirty="0">
                <a:latin typeface="Book Antiqua" pitchFamily="18" charset="0"/>
              </a:rPr>
              <a:t>asked him, "</a:t>
            </a:r>
            <a:r>
              <a:rPr lang="en-US" sz="2400" dirty="0" err="1">
                <a:latin typeface="Book Antiqua" pitchFamily="18" charset="0"/>
              </a:rPr>
              <a:t>Kartik</a:t>
            </a:r>
            <a:r>
              <a:rPr lang="en-US" sz="2400" dirty="0">
                <a:latin typeface="Book Antiqua" pitchFamily="18" charset="0"/>
              </a:rPr>
              <a:t>, are you mad? What are you doing so late at night?" </a:t>
            </a:r>
            <a:r>
              <a:rPr lang="en-US" sz="2400" dirty="0" err="1" smtClean="0">
                <a:latin typeface="Book Antiqua" pitchFamily="18" charset="0"/>
              </a:rPr>
              <a:t>Kartik</a:t>
            </a:r>
            <a:r>
              <a:rPr lang="en-US" sz="2400" dirty="0" smtClean="0">
                <a:latin typeface="Book Antiqua" pitchFamily="18" charset="0"/>
              </a:rPr>
              <a:t> would </a:t>
            </a:r>
            <a:r>
              <a:rPr lang="en-US" sz="2400" dirty="0">
                <a:latin typeface="Book Antiqua" pitchFamily="18" charset="0"/>
              </a:rPr>
              <a:t>smile and say, "What to do, sir. I have to work hard the whole day to </a:t>
            </a:r>
            <a:r>
              <a:rPr lang="en-US" sz="2400" dirty="0" smtClean="0">
                <a:latin typeface="Book Antiqua" pitchFamily="18" charset="0"/>
              </a:rPr>
              <a:t>earn money </a:t>
            </a:r>
            <a:r>
              <a:rPr lang="en-US" sz="2400" dirty="0">
                <a:latin typeface="Book Antiqua" pitchFamily="18" charset="0"/>
              </a:rPr>
              <a:t>for my family. I don't get time during the day. But my trees would die if I </a:t>
            </a:r>
            <a:r>
              <a:rPr lang="en-US" sz="2400" dirty="0" smtClean="0">
                <a:latin typeface="Book Antiqua" pitchFamily="18" charset="0"/>
              </a:rPr>
              <a:t>don't water </a:t>
            </a:r>
            <a:r>
              <a:rPr lang="en-US" sz="2400" dirty="0">
                <a:latin typeface="Book Antiqua" pitchFamily="18" charset="0"/>
              </a:rPr>
              <a:t>them. So I come late at night to look after them</a:t>
            </a:r>
            <a:r>
              <a:rPr lang="en-US" sz="2400" dirty="0" smtClean="0">
                <a:latin typeface="Book Antiqua" pitchFamily="18" charset="0"/>
              </a:rPr>
              <a:t>.“ Even </a:t>
            </a:r>
            <a:r>
              <a:rPr lang="en-US" sz="2400" dirty="0">
                <a:latin typeface="Book Antiqua" pitchFamily="18" charset="0"/>
              </a:rPr>
              <a:t>today this old man continues planting trees as many as he </a:t>
            </a:r>
            <a:r>
              <a:rPr lang="en-US" sz="2400" dirty="0" smtClean="0">
                <a:latin typeface="Book Antiqua" pitchFamily="18" charset="0"/>
              </a:rPr>
              <a:t>can. A </a:t>
            </a:r>
            <a:r>
              <a:rPr lang="en-US" sz="2400" dirty="0">
                <a:latin typeface="Book Antiqua" pitchFamily="18" charset="0"/>
              </a:rPr>
              <a:t>man, who can hardly sign his name, is leaving his signature all around in </a:t>
            </a:r>
            <a:r>
              <a:rPr lang="en-US" sz="2400" dirty="0" smtClean="0">
                <a:latin typeface="Book Antiqua" pitchFamily="18" charset="0"/>
              </a:rPr>
              <a:t>nature. 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03674" y="251791"/>
            <a:ext cx="11710029" cy="980661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atin typeface="Book Antiqua" pitchFamily="18" charset="0"/>
            </a:endParaRPr>
          </a:p>
          <a:p>
            <a:pPr algn="ctr"/>
            <a:r>
              <a:rPr lang="en-US" sz="2400" b="1" dirty="0" smtClean="0">
                <a:latin typeface="Book Antiqua" pitchFamily="18" charset="0"/>
              </a:rPr>
              <a:t>Now let us know the rest of his story by silent reading from the text </a:t>
            </a:r>
            <a:r>
              <a:rPr lang="en-US" sz="2400" b="1" dirty="0" smtClean="0">
                <a:latin typeface="Book Antiqua" pitchFamily="18" charset="0"/>
              </a:rPr>
              <a:t>book</a:t>
            </a:r>
            <a:r>
              <a:rPr lang="bn-BD" sz="2400" b="1" dirty="0" smtClean="0">
                <a:latin typeface="Book Antiqua" pitchFamily="18" charset="0"/>
              </a:rPr>
              <a:t>-</a:t>
            </a:r>
          </a:p>
          <a:p>
            <a:pPr algn="ctr"/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0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5882129" y="705993"/>
            <a:ext cx="3263705" cy="2671484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Group work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8626" y="3572947"/>
            <a:ext cx="10508975" cy="26776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20700" algn="l"/>
              </a:tabLst>
            </a:pPr>
            <a:r>
              <a:rPr lang="en-US" sz="2800" b="1" dirty="0">
                <a:latin typeface="Book Antiqua" pitchFamily="18" charset="0"/>
              </a:rPr>
              <a:t>B </a:t>
            </a:r>
            <a:r>
              <a:rPr lang="en-US" sz="2800" b="1" dirty="0" smtClean="0">
                <a:latin typeface="Book Antiqua" pitchFamily="18" charset="0"/>
              </a:rPr>
              <a:t>	True </a:t>
            </a:r>
            <a:r>
              <a:rPr lang="en-US" sz="2800" b="1" dirty="0">
                <a:latin typeface="Book Antiqua" pitchFamily="18" charset="0"/>
              </a:rPr>
              <a:t>or false? If false give the correct </a:t>
            </a:r>
            <a:r>
              <a:rPr lang="en-US" sz="2800" b="1" dirty="0" smtClean="0">
                <a:latin typeface="Book Antiqua" pitchFamily="18" charset="0"/>
              </a:rPr>
              <a:t>information</a:t>
            </a:r>
            <a:r>
              <a:rPr lang="en-US" sz="2800" b="1" dirty="0">
                <a:latin typeface="Book Antiqua" pitchFamily="18" charset="0"/>
              </a:rPr>
              <a:t>.</a:t>
            </a:r>
          </a:p>
          <a:p>
            <a:pPr lvl="1">
              <a:tabLst>
                <a:tab pos="338138" algn="l"/>
              </a:tabLst>
            </a:pPr>
            <a:r>
              <a:rPr lang="en-US" sz="2800" dirty="0">
                <a:latin typeface="Book Antiqua" pitchFamily="18" charset="0"/>
              </a:rPr>
              <a:t>1 </a:t>
            </a:r>
            <a:r>
              <a:rPr lang="en-US" sz="2800" dirty="0" smtClean="0">
                <a:latin typeface="Book Antiqua" pitchFamily="18" charset="0"/>
              </a:rPr>
              <a:t>	He </a:t>
            </a:r>
            <a:r>
              <a:rPr lang="en-US" sz="2800" dirty="0">
                <a:latin typeface="Book Antiqua" pitchFamily="18" charset="0"/>
              </a:rPr>
              <a:t>planted the first tree 50 years ago.</a:t>
            </a:r>
          </a:p>
          <a:p>
            <a:pPr lvl="1">
              <a:tabLst>
                <a:tab pos="338138" algn="l"/>
              </a:tabLst>
            </a:pPr>
            <a:r>
              <a:rPr lang="en-US" sz="2800" dirty="0">
                <a:latin typeface="Book Antiqua" pitchFamily="18" charset="0"/>
              </a:rPr>
              <a:t>2 </a:t>
            </a:r>
            <a:r>
              <a:rPr lang="en-US" sz="2800" dirty="0" smtClean="0">
                <a:latin typeface="Book Antiqua" pitchFamily="18" charset="0"/>
              </a:rPr>
              <a:t>	</a:t>
            </a:r>
            <a:r>
              <a:rPr lang="en-US" sz="2800" dirty="0" err="1" smtClean="0">
                <a:latin typeface="Book Antiqua" pitchFamily="18" charset="0"/>
              </a:rPr>
              <a:t>Katrik</a:t>
            </a: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en-US" sz="2800" dirty="0">
                <a:latin typeface="Book Antiqua" pitchFamily="18" charset="0"/>
              </a:rPr>
              <a:t>borrowed money from others to plant </a:t>
            </a:r>
            <a:r>
              <a:rPr lang="en-US" sz="2800" dirty="0" smtClean="0">
                <a:latin typeface="Book Antiqua" pitchFamily="18" charset="0"/>
              </a:rPr>
              <a:t>	trees</a:t>
            </a:r>
            <a:r>
              <a:rPr lang="en-US" sz="2800" dirty="0">
                <a:latin typeface="Book Antiqua" pitchFamily="18" charset="0"/>
              </a:rPr>
              <a:t>.</a:t>
            </a:r>
          </a:p>
          <a:p>
            <a:pPr lvl="1">
              <a:tabLst>
                <a:tab pos="338138" algn="l"/>
              </a:tabLst>
            </a:pPr>
            <a:r>
              <a:rPr lang="en-US" sz="2800" dirty="0">
                <a:latin typeface="Book Antiqua" pitchFamily="18" charset="0"/>
              </a:rPr>
              <a:t>3 </a:t>
            </a:r>
            <a:r>
              <a:rPr lang="en-US" sz="2800" dirty="0" smtClean="0">
                <a:latin typeface="Book Antiqua" pitchFamily="18" charset="0"/>
              </a:rPr>
              <a:t>	He </a:t>
            </a:r>
            <a:r>
              <a:rPr lang="en-US" sz="2800" dirty="0">
                <a:latin typeface="Book Antiqua" pitchFamily="18" charset="0"/>
              </a:rPr>
              <a:t>would plant trees around his hut only.</a:t>
            </a:r>
          </a:p>
          <a:p>
            <a:pPr lvl="1">
              <a:tabLst>
                <a:tab pos="338138" algn="l"/>
              </a:tabLst>
            </a:pPr>
            <a:r>
              <a:rPr lang="en-US" sz="2800" dirty="0">
                <a:latin typeface="Book Antiqua" pitchFamily="18" charset="0"/>
              </a:rPr>
              <a:t>4 </a:t>
            </a:r>
            <a:r>
              <a:rPr lang="en-US" sz="2800" dirty="0" smtClean="0">
                <a:latin typeface="Book Antiqua" pitchFamily="18" charset="0"/>
              </a:rPr>
              <a:t>	At </a:t>
            </a:r>
            <a:r>
              <a:rPr lang="en-US" sz="2800" dirty="0">
                <a:latin typeface="Book Antiqua" pitchFamily="18" charset="0"/>
              </a:rPr>
              <a:t>times </a:t>
            </a:r>
            <a:r>
              <a:rPr lang="en-US" sz="2800" dirty="0" err="1">
                <a:latin typeface="Book Antiqua" pitchFamily="18" charset="0"/>
              </a:rPr>
              <a:t>Kartik</a:t>
            </a:r>
            <a:r>
              <a:rPr lang="en-US" sz="2800" dirty="0">
                <a:latin typeface="Book Antiqua" pitchFamily="18" charset="0"/>
              </a:rPr>
              <a:t> would water his trees at night </a:t>
            </a:r>
            <a:r>
              <a:rPr lang="en-US" sz="2800" dirty="0" smtClean="0">
                <a:latin typeface="Book Antiqua" pitchFamily="18" charset="0"/>
              </a:rPr>
              <a:t>	because </a:t>
            </a:r>
            <a:r>
              <a:rPr lang="en-US" sz="2800" dirty="0">
                <a:latin typeface="Book Antiqua" pitchFamily="18" charset="0"/>
              </a:rPr>
              <a:t>he felt lazy during the day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57" y="351814"/>
            <a:ext cx="3054139" cy="3025663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106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538752" y="52251"/>
            <a:ext cx="4581377" cy="1402561"/>
          </a:xfrm>
          <a:prstGeom prst="wav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Book Antiqua" pitchFamily="18" charset="0"/>
              </a:rPr>
              <a:t>Evaluation </a:t>
            </a:r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340" y="1637692"/>
            <a:ext cx="845820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633413" algn="l"/>
              </a:tabLst>
            </a:pPr>
            <a:r>
              <a:rPr lang="en-US" sz="2800" b="1" dirty="0">
                <a:latin typeface="Book Antiqua" pitchFamily="18" charset="0"/>
              </a:rPr>
              <a:t>C Choose the best answer.</a:t>
            </a:r>
          </a:p>
          <a:p>
            <a:pPr>
              <a:tabLst>
                <a:tab pos="633413" algn="l"/>
              </a:tabLst>
            </a:pPr>
            <a:r>
              <a:rPr lang="en-US" sz="2800" b="1" dirty="0" smtClean="0">
                <a:latin typeface="Book Antiqua" pitchFamily="18" charset="0"/>
              </a:rPr>
              <a:t>1 </a:t>
            </a:r>
            <a:r>
              <a:rPr lang="en-US" sz="2800" b="1" dirty="0" err="1">
                <a:latin typeface="Book Antiqua" pitchFamily="18" charset="0"/>
              </a:rPr>
              <a:t>Karik</a:t>
            </a:r>
            <a:r>
              <a:rPr lang="en-US" sz="2800" b="1" dirty="0">
                <a:latin typeface="Book Antiqua" pitchFamily="18" charset="0"/>
              </a:rPr>
              <a:t> was a …………… by profession.</a:t>
            </a:r>
          </a:p>
          <a:p>
            <a:pPr>
              <a:tabLst>
                <a:tab pos="463550" algn="l"/>
              </a:tabLst>
            </a:pPr>
            <a:r>
              <a:rPr lang="en-US" sz="2800" dirty="0" smtClean="0">
                <a:latin typeface="Book Antiqua" pitchFamily="18" charset="0"/>
              </a:rPr>
              <a:t>	a </a:t>
            </a:r>
            <a:r>
              <a:rPr lang="bn-BD" sz="2800" dirty="0" smtClean="0">
                <a:latin typeface="Book Antiqua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</a:rPr>
              <a:t>cultivator</a:t>
            </a:r>
            <a:endParaRPr lang="en-US" sz="2800" dirty="0">
              <a:latin typeface="Book Antiqua" pitchFamily="18" charset="0"/>
            </a:endParaRPr>
          </a:p>
          <a:p>
            <a:pPr>
              <a:tabLst>
                <a:tab pos="463550" algn="l"/>
              </a:tabLst>
            </a:pPr>
            <a:r>
              <a:rPr lang="en-US" sz="2800" dirty="0" smtClean="0">
                <a:latin typeface="Book Antiqua" pitchFamily="18" charset="0"/>
              </a:rPr>
              <a:t>	b </a:t>
            </a:r>
            <a:r>
              <a:rPr lang="bn-BD" sz="2800" dirty="0" smtClean="0">
                <a:latin typeface="Book Antiqua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</a:rPr>
              <a:t>tree </a:t>
            </a:r>
            <a:r>
              <a:rPr lang="en-US" sz="2800" dirty="0">
                <a:latin typeface="Book Antiqua" pitchFamily="18" charset="0"/>
              </a:rPr>
              <a:t>planter</a:t>
            </a:r>
          </a:p>
          <a:p>
            <a:pPr>
              <a:tabLst>
                <a:tab pos="463550" algn="l"/>
              </a:tabLst>
            </a:pPr>
            <a:r>
              <a:rPr lang="en-US" sz="2800" dirty="0" smtClean="0">
                <a:latin typeface="Book Antiqua" pitchFamily="18" charset="0"/>
              </a:rPr>
              <a:t>	c </a:t>
            </a:r>
            <a:r>
              <a:rPr lang="bn-BD" sz="2800" dirty="0" smtClean="0">
                <a:latin typeface="Book Antiqua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</a:rPr>
              <a:t>day </a:t>
            </a:r>
            <a:r>
              <a:rPr lang="en-US" sz="2800" dirty="0" err="1">
                <a:latin typeface="Book Antiqua" pitchFamily="18" charset="0"/>
              </a:rPr>
              <a:t>labourer</a:t>
            </a:r>
            <a:endParaRPr lang="en-US" sz="2800" dirty="0">
              <a:latin typeface="Book Antiqua" pitchFamily="18" charset="0"/>
            </a:endParaRPr>
          </a:p>
          <a:p>
            <a:pPr>
              <a:tabLst>
                <a:tab pos="463550" algn="l"/>
              </a:tabLst>
            </a:pPr>
            <a:r>
              <a:rPr lang="en-US" sz="2800" dirty="0" smtClean="0">
                <a:latin typeface="Book Antiqua" pitchFamily="18" charset="0"/>
              </a:rPr>
              <a:t>	d </a:t>
            </a:r>
            <a:r>
              <a:rPr lang="bn-BD" sz="2800" dirty="0" smtClean="0">
                <a:latin typeface="Book Antiqua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</a:rPr>
              <a:t>hair </a:t>
            </a:r>
            <a:r>
              <a:rPr lang="en-US" sz="2800" dirty="0">
                <a:latin typeface="Book Antiqua" pitchFamily="18" charset="0"/>
              </a:rPr>
              <a:t>dresser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52303" y="4406789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0" indent="-393700">
              <a:tabLst>
                <a:tab pos="338138" algn="l"/>
              </a:tabLst>
            </a:pPr>
            <a:r>
              <a:rPr lang="en-US" sz="2400" b="1" dirty="0">
                <a:latin typeface="Book Antiqua" pitchFamily="18" charset="0"/>
              </a:rPr>
              <a:t>2 </a:t>
            </a:r>
            <a:r>
              <a:rPr lang="en-US" sz="2400" b="1" dirty="0" smtClean="0">
                <a:latin typeface="Book Antiqua" pitchFamily="18" charset="0"/>
              </a:rPr>
              <a:t>	His </a:t>
            </a:r>
            <a:r>
              <a:rPr lang="en-US" sz="2400" b="1" dirty="0">
                <a:latin typeface="Book Antiqua" pitchFamily="18" charset="0"/>
              </a:rPr>
              <a:t>mission is to make the village green by</a:t>
            </a:r>
            <a:r>
              <a:rPr lang="en-US" sz="2400" b="1" dirty="0" smtClean="0">
                <a:latin typeface="Book Antiqua" pitchFamily="18" charset="0"/>
              </a:rPr>
              <a:t>………</a:t>
            </a:r>
            <a:endParaRPr lang="en-US" sz="2400" b="1" dirty="0">
              <a:latin typeface="Book Antiqua" pitchFamily="18" charset="0"/>
            </a:endParaRPr>
          </a:p>
          <a:p>
            <a:pPr lvl="1">
              <a:tabLst>
                <a:tab pos="338138" algn="l"/>
              </a:tabLst>
            </a:pPr>
            <a:r>
              <a:rPr lang="en-US" sz="2400" dirty="0" smtClean="0">
                <a:latin typeface="Book Antiqua" pitchFamily="18" charset="0"/>
              </a:rPr>
              <a:t>a</a:t>
            </a:r>
            <a:r>
              <a:rPr lang="bn-BD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bn-BD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cultivating </a:t>
            </a:r>
            <a:r>
              <a:rPr lang="en-US" sz="2400" dirty="0">
                <a:latin typeface="Book Antiqua" pitchFamily="18" charset="0"/>
              </a:rPr>
              <a:t>paddy in the fields.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b </a:t>
            </a:r>
            <a:r>
              <a:rPr lang="bn-BD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growing </a:t>
            </a:r>
            <a:r>
              <a:rPr lang="en-US" sz="2400" dirty="0">
                <a:latin typeface="Book Antiqua" pitchFamily="18" charset="0"/>
              </a:rPr>
              <a:t>grass in all the fallow land.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c </a:t>
            </a:r>
            <a:r>
              <a:rPr lang="bn-BD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planting </a:t>
            </a:r>
            <a:r>
              <a:rPr lang="en-US" sz="2400" dirty="0">
                <a:latin typeface="Book Antiqua" pitchFamily="18" charset="0"/>
              </a:rPr>
              <a:t>fodder for the cattle.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d </a:t>
            </a:r>
            <a:r>
              <a:rPr lang="bn-BD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planting </a:t>
            </a:r>
            <a:r>
              <a:rPr lang="en-US" sz="2400" dirty="0">
                <a:latin typeface="Book Antiqua" pitchFamily="18" charset="0"/>
              </a:rPr>
              <a:t>many trees</a:t>
            </a:r>
            <a:r>
              <a:rPr lang="en-US" sz="2400" dirty="0" smtClean="0">
                <a:latin typeface="Book Antiqua" pitchFamily="18" charset="0"/>
              </a:rPr>
              <a:t>.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24743" y="3787266"/>
            <a:ext cx="418011" cy="4291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72491" y="5916633"/>
            <a:ext cx="418011" cy="4291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3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424" y="180751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38138" algn="l"/>
              </a:tabLst>
            </a:pPr>
            <a:r>
              <a:rPr lang="en-US" sz="2400" b="1" dirty="0" smtClean="0">
                <a:latin typeface="Book Antiqua" pitchFamily="18" charset="0"/>
              </a:rPr>
              <a:t>3 </a:t>
            </a:r>
            <a:r>
              <a:rPr lang="en-US" sz="2400" b="1" dirty="0" smtClean="0">
                <a:latin typeface="Book Antiqua" pitchFamily="18" charset="0"/>
              </a:rPr>
              <a:t>	Some </a:t>
            </a:r>
            <a:r>
              <a:rPr lang="en-US" sz="2400" b="1" dirty="0">
                <a:latin typeface="Book Antiqua" pitchFamily="18" charset="0"/>
              </a:rPr>
              <a:t>of </a:t>
            </a:r>
            <a:r>
              <a:rPr lang="en-US" sz="2400" b="1" dirty="0" err="1">
                <a:latin typeface="Book Antiqua" pitchFamily="18" charset="0"/>
              </a:rPr>
              <a:t>Kartik’s</a:t>
            </a:r>
            <a:r>
              <a:rPr lang="en-US" sz="2400" b="1" dirty="0">
                <a:latin typeface="Book Antiqua" pitchFamily="18" charset="0"/>
              </a:rPr>
              <a:t> trees are big and …………….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a </a:t>
            </a:r>
            <a:r>
              <a:rPr lang="bn-BD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great</a:t>
            </a:r>
            <a:r>
              <a:rPr lang="en-US" sz="2400" dirty="0">
                <a:latin typeface="Book Antiqua" pitchFamily="18" charset="0"/>
              </a:rPr>
              <a:t>.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b </a:t>
            </a:r>
            <a:r>
              <a:rPr lang="bn-BD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gigantic</a:t>
            </a:r>
            <a:r>
              <a:rPr lang="en-US" sz="2400" dirty="0">
                <a:latin typeface="Book Antiqua" pitchFamily="18" charset="0"/>
              </a:rPr>
              <a:t>.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c </a:t>
            </a:r>
            <a:r>
              <a:rPr lang="bn-BD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enormous</a:t>
            </a:r>
            <a:r>
              <a:rPr lang="en-US" sz="2400" dirty="0">
                <a:latin typeface="Book Antiqua" pitchFamily="18" charset="0"/>
              </a:rPr>
              <a:t>.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d </a:t>
            </a:r>
            <a:r>
              <a:rPr lang="bn-BD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kingly.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2781107" y="404949"/>
            <a:ext cx="4581377" cy="1402561"/>
          </a:xfrm>
          <a:prstGeom prst="wav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Book Antiqua" pitchFamily="18" charset="0"/>
              </a:rPr>
              <a:t>Evaluation </a:t>
            </a:r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8678" y="4124981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38138" algn="l"/>
              </a:tabLst>
            </a:pPr>
            <a:r>
              <a:rPr lang="en-US" sz="2400" b="1" dirty="0" smtClean="0">
                <a:latin typeface="Book Antiqua" pitchFamily="18" charset="0"/>
              </a:rPr>
              <a:t>4 </a:t>
            </a:r>
            <a:r>
              <a:rPr lang="en-US" sz="2400" b="1" dirty="0" smtClean="0">
                <a:latin typeface="Book Antiqua" pitchFamily="18" charset="0"/>
              </a:rPr>
              <a:t>	Some </a:t>
            </a:r>
            <a:r>
              <a:rPr lang="en-US" sz="2400" b="1" dirty="0">
                <a:latin typeface="Book Antiqua" pitchFamily="18" charset="0"/>
              </a:rPr>
              <a:t>of his trees are…………… years old.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a </a:t>
            </a:r>
            <a:r>
              <a:rPr lang="bn-BD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15 </a:t>
            </a:r>
            <a:r>
              <a:rPr lang="en-US" sz="2400" dirty="0">
                <a:latin typeface="Book Antiqua" pitchFamily="18" charset="0"/>
              </a:rPr>
              <a:t>- 20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b </a:t>
            </a:r>
            <a:r>
              <a:rPr lang="bn-BD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25 </a:t>
            </a:r>
            <a:r>
              <a:rPr lang="en-US" sz="2400" dirty="0">
                <a:latin typeface="Book Antiqua" pitchFamily="18" charset="0"/>
              </a:rPr>
              <a:t>- 35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c </a:t>
            </a:r>
            <a:r>
              <a:rPr lang="bn-BD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35 </a:t>
            </a:r>
            <a:r>
              <a:rPr lang="en-US" sz="2400" dirty="0">
                <a:latin typeface="Book Antiqua" pitchFamily="18" charset="0"/>
              </a:rPr>
              <a:t>- 40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d </a:t>
            </a:r>
            <a:r>
              <a:rPr lang="bn-BD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40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55370" y="2562432"/>
            <a:ext cx="418011" cy="4291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33299" y="5289616"/>
            <a:ext cx="418011" cy="4291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8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738155"/>
            <a:ext cx="970788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38138" algn="l"/>
              </a:tabLst>
            </a:pPr>
            <a:r>
              <a:rPr lang="en-US" sz="2400" b="1" dirty="0">
                <a:latin typeface="Book Antiqua" pitchFamily="18" charset="0"/>
              </a:rPr>
              <a:t>D Read the text again and answer the following </a:t>
            </a:r>
            <a:r>
              <a:rPr lang="en-US" sz="2400" b="1" dirty="0" smtClean="0">
                <a:latin typeface="Book Antiqua" pitchFamily="18" charset="0"/>
              </a:rPr>
              <a:t>questions</a:t>
            </a:r>
            <a:r>
              <a:rPr lang="en-US" sz="2400" b="1" dirty="0">
                <a:latin typeface="Book Antiqua" pitchFamily="18" charset="0"/>
              </a:rPr>
              <a:t>.</a:t>
            </a:r>
          </a:p>
          <a:p>
            <a:pPr>
              <a:tabLst>
                <a:tab pos="338138" algn="l"/>
              </a:tabLst>
            </a:pPr>
            <a:r>
              <a:rPr lang="en-US" sz="2400" b="1" dirty="0">
                <a:latin typeface="Book Antiqua" pitchFamily="18" charset="0"/>
              </a:rPr>
              <a:t>1 </a:t>
            </a:r>
            <a:r>
              <a:rPr lang="en-US" sz="2400" b="1" dirty="0" smtClean="0">
                <a:latin typeface="Book Antiqua" pitchFamily="18" charset="0"/>
              </a:rPr>
              <a:t>	Who </a:t>
            </a:r>
            <a:r>
              <a:rPr lang="en-US" sz="2400" b="1" dirty="0">
                <a:latin typeface="Book Antiqua" pitchFamily="18" charset="0"/>
              </a:rPr>
              <a:t>is </a:t>
            </a:r>
            <a:r>
              <a:rPr lang="en-US" sz="2400" b="1" dirty="0" err="1">
                <a:latin typeface="Book Antiqua" pitchFamily="18" charset="0"/>
              </a:rPr>
              <a:t>Kartik</a:t>
            </a:r>
            <a:r>
              <a:rPr lang="en-US" sz="2400" b="1" dirty="0">
                <a:latin typeface="Book Antiqua" pitchFamily="18" charset="0"/>
              </a:rPr>
              <a:t> </a:t>
            </a:r>
            <a:r>
              <a:rPr lang="en-US" sz="2400" b="1" dirty="0" err="1">
                <a:latin typeface="Book Antiqua" pitchFamily="18" charset="0"/>
              </a:rPr>
              <a:t>Poramanik</a:t>
            </a:r>
            <a:r>
              <a:rPr lang="en-US" sz="2400" b="1" dirty="0">
                <a:latin typeface="Book Antiqua" pitchFamily="18" charset="0"/>
              </a:rPr>
              <a:t>?</a:t>
            </a:r>
          </a:p>
          <a:p>
            <a:pPr>
              <a:tabLst>
                <a:tab pos="338138" algn="l"/>
              </a:tabLst>
            </a:pPr>
            <a:r>
              <a:rPr lang="en-US" sz="2400" b="1" dirty="0">
                <a:latin typeface="Book Antiqua" pitchFamily="18" charset="0"/>
              </a:rPr>
              <a:t>2 </a:t>
            </a:r>
            <a:r>
              <a:rPr lang="en-US" sz="2400" b="1" dirty="0" smtClean="0">
                <a:latin typeface="Book Antiqua" pitchFamily="18" charset="0"/>
              </a:rPr>
              <a:t>	How </a:t>
            </a:r>
            <a:r>
              <a:rPr lang="en-US" sz="2400" b="1" dirty="0">
                <a:latin typeface="Book Antiqua" pitchFamily="18" charset="0"/>
              </a:rPr>
              <a:t>do you understand that he is a nature lover?</a:t>
            </a:r>
          </a:p>
          <a:p>
            <a:pPr>
              <a:tabLst>
                <a:tab pos="338138" algn="l"/>
              </a:tabLst>
            </a:pPr>
            <a:r>
              <a:rPr lang="en-US" sz="2400" b="1" dirty="0">
                <a:latin typeface="Book Antiqua" pitchFamily="18" charset="0"/>
              </a:rPr>
              <a:t>3 </a:t>
            </a:r>
            <a:r>
              <a:rPr lang="en-US" sz="2400" b="1" dirty="0" smtClean="0">
                <a:latin typeface="Book Antiqua" pitchFamily="18" charset="0"/>
              </a:rPr>
              <a:t>	Why </a:t>
            </a:r>
            <a:r>
              <a:rPr lang="en-US" sz="2400" b="1" dirty="0">
                <a:latin typeface="Book Antiqua" pitchFamily="18" charset="0"/>
              </a:rPr>
              <a:t>did he plant trees?</a:t>
            </a:r>
          </a:p>
          <a:p>
            <a:pPr>
              <a:tabLst>
                <a:tab pos="338138" algn="l"/>
              </a:tabLst>
            </a:pPr>
            <a:r>
              <a:rPr lang="en-US" sz="2400" b="1" dirty="0">
                <a:latin typeface="Book Antiqua" pitchFamily="18" charset="0"/>
              </a:rPr>
              <a:t>4 </a:t>
            </a:r>
            <a:r>
              <a:rPr lang="en-US" sz="2400" b="1" dirty="0" smtClean="0">
                <a:latin typeface="Book Antiqua" pitchFamily="18" charset="0"/>
              </a:rPr>
              <a:t>	What </a:t>
            </a:r>
            <a:r>
              <a:rPr lang="en-US" sz="2400" b="1" dirty="0">
                <a:latin typeface="Book Antiqua" pitchFamily="18" charset="0"/>
              </a:rPr>
              <a:t>do you understand by the saying: “A man, who </a:t>
            </a:r>
            <a:r>
              <a:rPr lang="en-US" sz="2400" b="1" dirty="0" smtClean="0">
                <a:latin typeface="Book Antiqua" pitchFamily="18" charset="0"/>
              </a:rPr>
              <a:t>can </a:t>
            </a:r>
            <a:r>
              <a:rPr lang="en-US" sz="2400" b="1" dirty="0">
                <a:latin typeface="Book Antiqua" pitchFamily="18" charset="0"/>
              </a:rPr>
              <a:t>hardly sign </a:t>
            </a:r>
            <a:r>
              <a:rPr lang="en-US" sz="2400" b="1" dirty="0" smtClean="0">
                <a:latin typeface="Book Antiqua" pitchFamily="18" charset="0"/>
              </a:rPr>
              <a:t>his name</a:t>
            </a:r>
            <a:r>
              <a:rPr lang="en-US" sz="2400" b="1" dirty="0">
                <a:latin typeface="Book Antiqua" pitchFamily="18" charset="0"/>
              </a:rPr>
              <a:t>, is leaving his signature all </a:t>
            </a:r>
            <a:r>
              <a:rPr lang="en-US" sz="2400" b="1" dirty="0" smtClean="0">
                <a:latin typeface="Book Antiqua" pitchFamily="18" charset="0"/>
              </a:rPr>
              <a:t>around </a:t>
            </a:r>
            <a:r>
              <a:rPr lang="en-US" sz="2400" b="1" dirty="0">
                <a:latin typeface="Book Antiqua" pitchFamily="18" charset="0"/>
              </a:rPr>
              <a:t>in nature?”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4052"/>
            <a:ext cx="3385457" cy="3385457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499463" y="505180"/>
            <a:ext cx="5656217" cy="2743200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Home Work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7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6308" y="3499338"/>
            <a:ext cx="7239000" cy="2895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Allah Hafiz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7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400695"/>
              </p:ext>
            </p:extLst>
          </p:nvPr>
        </p:nvGraphicFramePr>
        <p:xfrm>
          <a:off x="6269984" y="998324"/>
          <a:ext cx="4801290" cy="472848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{5940675A-B579-460E-94D1-54222C63F5DA}</a:tableStyleId>
              </a:tblPr>
              <a:tblGrid>
                <a:gridCol w="4801290"/>
              </a:tblGrid>
              <a:tr h="1187464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Andalus" pitchFamily="18" charset="-78"/>
                          <a:cs typeface="Andalus" pitchFamily="18" charset="-78"/>
                        </a:rPr>
                        <a:t>Introduction</a:t>
                      </a:r>
                      <a:r>
                        <a:rPr lang="en-US" sz="3600" b="1" baseline="0" dirty="0" smtClean="0"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Andalus" pitchFamily="18" charset="-78"/>
                          <a:cs typeface="Andalus" pitchFamily="18" charset="-78"/>
                        </a:rPr>
                        <a:t> of Class &amp; Subject</a:t>
                      </a:r>
                      <a:endParaRPr lang="en-US" sz="3600" b="1" dirty="0"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39763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Andalus" pitchFamily="18" charset="-78"/>
                          <a:cs typeface="Andalus" pitchFamily="18" charset="-78"/>
                        </a:rPr>
                        <a:t>Class-VIII</a:t>
                      </a:r>
                    </a:p>
                    <a:p>
                      <a:r>
                        <a:rPr lang="en-US" sz="3200" b="1" dirty="0" smtClean="0"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Andalus" pitchFamily="18" charset="-78"/>
                          <a:cs typeface="Andalus" pitchFamily="18" charset="-78"/>
                        </a:rPr>
                        <a:t>Subject: English First Paper</a:t>
                      </a:r>
                      <a:endParaRPr lang="bn-BD" sz="3200" b="1" dirty="0" smtClean="0"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r>
                        <a:rPr lang="bn-BD" sz="3200" b="1" dirty="0" smtClean="0"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Andalus" pitchFamily="18" charset="-78"/>
                          <a:cs typeface="Andalus" pitchFamily="18" charset="-78"/>
                        </a:rPr>
                        <a:t>Time: 45</a:t>
                      </a:r>
                      <a:r>
                        <a:rPr lang="bn-BD" sz="3200" b="1" baseline="0" dirty="0" smtClean="0"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Andalus" pitchFamily="18" charset="-78"/>
                          <a:cs typeface="Andalus" pitchFamily="18" charset="-78"/>
                        </a:rPr>
                        <a:t> Minutes</a:t>
                      </a:r>
                      <a:endParaRPr lang="en-US" sz="3200" b="1" dirty="0"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21" y="1041010"/>
            <a:ext cx="4648274" cy="47267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3009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Lets see some pictures</a:t>
            </a:r>
            <a:r>
              <a:rPr lang="bn-BD" sz="3200" b="1" dirty="0" smtClean="0">
                <a:latin typeface="Book Antiqua" pitchFamily="18" charset="0"/>
              </a:rPr>
              <a:t>-</a:t>
            </a:r>
            <a:endParaRPr lang="en-US" sz="3200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2" y="960753"/>
            <a:ext cx="5255610" cy="3822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532" y="960753"/>
            <a:ext cx="5753687" cy="3835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793" y="4962046"/>
            <a:ext cx="5255610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smtClean="0">
                <a:latin typeface="Book Antiqua" panose="02040602050305030304" pitchFamily="18" charset="0"/>
              </a:rPr>
              <a:t>sleep</a:t>
            </a:r>
            <a:r>
              <a:rPr lang="bn-BD" sz="4000" dirty="0" smtClean="0">
                <a:latin typeface="Book Antiqua" panose="02040602050305030304" pitchFamily="18" charset="0"/>
              </a:rPr>
              <a:t>ing</a:t>
            </a:r>
            <a:r>
              <a:rPr lang="en-US" sz="4000" dirty="0" smtClean="0">
                <a:latin typeface="Book Antiqua" panose="02040602050305030304" pitchFamily="18" charset="0"/>
              </a:rPr>
              <a:t> </a:t>
            </a:r>
            <a:r>
              <a:rPr lang="en-US" sz="4000" dirty="0">
                <a:latin typeface="Book Antiqua" panose="02040602050305030304" pitchFamily="18" charset="0"/>
              </a:rPr>
              <a:t>on the </a:t>
            </a:r>
            <a:r>
              <a:rPr lang="en-US" sz="4000" dirty="0" smtClean="0">
                <a:latin typeface="Book Antiqua" panose="02040602050305030304" pitchFamily="18" charset="0"/>
              </a:rPr>
              <a:t>tree</a:t>
            </a:r>
            <a:r>
              <a:rPr lang="bn-BD" sz="4000" dirty="0" smtClean="0">
                <a:latin typeface="Book Antiqua" panose="02040602050305030304" pitchFamily="18" charset="0"/>
              </a:rPr>
              <a:t>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5570" y="4942510"/>
            <a:ext cx="5255610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latin typeface="Book Antiqua" panose="02040602050305030304" pitchFamily="18" charset="0"/>
              </a:rPr>
              <a:t>Planting trees</a:t>
            </a:r>
            <a:r>
              <a:rPr lang="bn-BD" sz="4000" dirty="0" smtClean="0">
                <a:latin typeface="Book Antiqua" panose="02040602050305030304" pitchFamily="18" charset="0"/>
              </a:rPr>
              <a:t>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598" y="5918761"/>
            <a:ext cx="525561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4000" dirty="0" smtClean="0">
                <a:latin typeface="Book Antiqua" panose="02040602050305030304" pitchFamily="18" charset="0"/>
              </a:rPr>
              <a:t>They all are- 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7057" y="5918761"/>
            <a:ext cx="525561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ook Antiqua" pitchFamily="18" charset="0"/>
                <a:cs typeface="Andalus" pitchFamily="18" charset="-78"/>
              </a:rPr>
              <a:t>Tree lovers</a:t>
            </a:r>
            <a:endParaRPr lang="en-US" sz="4000" b="1" dirty="0">
              <a:latin typeface="Book Antiqua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565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47292" y="3346939"/>
            <a:ext cx="5562600" cy="1778758"/>
          </a:xfrm>
          <a:prstGeom prst="roundRect">
            <a:avLst/>
          </a:prstGeom>
          <a:noFill/>
          <a:ln w="127000" cmpd="dbl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A Man Who Loves Tree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Unit-5, Lesson-4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2028092" y="1137139"/>
            <a:ext cx="8001000" cy="1295400"/>
          </a:xfrm>
          <a:prstGeom prst="ribbon">
            <a:avLst>
              <a:gd name="adj1" fmla="val 26992"/>
              <a:gd name="adj2" fmla="val 72353"/>
            </a:avLst>
          </a:prstGeom>
          <a:noFill/>
          <a:ln w="1270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Our Today’s Lesson is-</a:t>
            </a:r>
            <a:endParaRPr lang="en-US" sz="4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5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42271" y="992944"/>
            <a:ext cx="8305800" cy="1676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0" cmpd="dbl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Book Antiqua" pitchFamily="18" charset="0"/>
              </a:rPr>
              <a:t>Learning outcomes</a:t>
            </a:r>
            <a:endParaRPr lang="en-US" sz="4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89871" y="2974144"/>
            <a:ext cx="8458200" cy="2971800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dirty="0" smtClean="0">
              <a:latin typeface="Book Antiqua" pitchFamily="18" charset="0"/>
            </a:endParaRPr>
          </a:p>
          <a:p>
            <a:endParaRPr lang="en-US" sz="2800" b="1" dirty="0">
              <a:latin typeface="Book Antiqua" pitchFamily="18" charset="0"/>
            </a:endParaRPr>
          </a:p>
          <a:p>
            <a:r>
              <a:rPr lang="en-US" sz="2800" b="1" dirty="0" smtClean="0">
                <a:latin typeface="Book Antiqua" pitchFamily="18" charset="0"/>
              </a:rPr>
              <a:t>At the end of the lesson we will be able to learn-</a:t>
            </a:r>
          </a:p>
          <a:p>
            <a:endParaRPr lang="en-US" sz="900" b="1" dirty="0" smtClean="0">
              <a:latin typeface="Book Antiqua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ask and answer </a:t>
            </a:r>
            <a:r>
              <a:rPr lang="en-US" sz="2400" b="1" dirty="0" smtClean="0">
                <a:latin typeface="Book Antiqua" pitchFamily="18" charset="0"/>
              </a:rPr>
              <a:t>questions</a:t>
            </a:r>
            <a:r>
              <a:rPr lang="bn-BD" sz="2400" b="1" dirty="0" smtClean="0">
                <a:latin typeface="Book Antiqua" pitchFamily="18" charset="0"/>
              </a:rPr>
              <a:t>.</a:t>
            </a:r>
            <a:endParaRPr lang="en-US" sz="2400" b="1" dirty="0" smtClean="0">
              <a:latin typeface="Book Antiqua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read and understand text through silent </a:t>
            </a:r>
            <a:r>
              <a:rPr lang="en-US" sz="2400" b="1" dirty="0" smtClean="0">
                <a:latin typeface="Book Antiqua" pitchFamily="18" charset="0"/>
              </a:rPr>
              <a:t>reading</a:t>
            </a:r>
            <a:r>
              <a:rPr lang="bn-BD" sz="2400" b="1" dirty="0" smtClean="0">
                <a:latin typeface="Book Antiqua" pitchFamily="18" charset="0"/>
              </a:rPr>
              <a:t>.</a:t>
            </a:r>
            <a:endParaRPr lang="en-US" sz="2400" b="1" dirty="0" smtClean="0">
              <a:latin typeface="Book Antiqua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infer meaning from </a:t>
            </a:r>
            <a:r>
              <a:rPr lang="en-US" sz="2400" b="1" dirty="0" smtClean="0">
                <a:latin typeface="Book Antiqua" pitchFamily="18" charset="0"/>
              </a:rPr>
              <a:t>context</a:t>
            </a:r>
            <a:r>
              <a:rPr lang="bn-BD" sz="2400" b="1" dirty="0" smtClean="0">
                <a:latin typeface="Book Antiqua" pitchFamily="18" charset="0"/>
              </a:rPr>
              <a:t>.</a:t>
            </a:r>
            <a:endParaRPr lang="en-US" sz="2400" b="1" dirty="0" smtClean="0">
              <a:latin typeface="Book Antiqua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write answer to </a:t>
            </a:r>
            <a:r>
              <a:rPr lang="en-US" sz="2400" b="1" dirty="0" smtClean="0">
                <a:latin typeface="Book Antiqua" pitchFamily="18" charset="0"/>
              </a:rPr>
              <a:t>questions</a:t>
            </a:r>
            <a:r>
              <a:rPr lang="bn-BD" sz="2400" b="1" dirty="0" smtClean="0">
                <a:latin typeface="Book Antiqua" pitchFamily="18" charset="0"/>
              </a:rPr>
              <a:t>.</a:t>
            </a:r>
            <a:endParaRPr lang="en-US" sz="2400" b="1" dirty="0" smtClean="0">
              <a:latin typeface="Book Antiqua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b="1" dirty="0" smtClean="0">
              <a:latin typeface="Book Antiqua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791" y="251791"/>
            <a:ext cx="11661913" cy="6374296"/>
          </a:xfrm>
          <a:prstGeom prst="rect">
            <a:avLst/>
          </a:prstGeom>
          <a:noFill/>
          <a:ln w="1174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6333" y="3277991"/>
            <a:ext cx="21799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smtClean="0">
                <a:latin typeface="Book Antiqua" pitchFamily="18" charset="0"/>
              </a:rPr>
              <a:t>Profession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61628" y="3167887"/>
            <a:ext cx="286336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smtClean="0">
                <a:latin typeface="Book Antiqua" pitchFamily="18" charset="0"/>
              </a:rPr>
              <a:t>Occupation</a:t>
            </a:r>
            <a:r>
              <a:rPr lang="en-US" sz="2800" b="1" dirty="0">
                <a:latin typeface="Book Antiqua" pitchFamily="18" charset="0"/>
              </a:rPr>
              <a:t>, </a:t>
            </a:r>
            <a:r>
              <a:rPr lang="en-US" sz="2800" b="1" dirty="0" smtClean="0">
                <a:latin typeface="Book Antiqua" pitchFamily="18" charset="0"/>
              </a:rPr>
              <a:t>job</a:t>
            </a:r>
            <a:r>
              <a:rPr lang="en-US" sz="2800" b="1" dirty="0">
                <a:latin typeface="Book Antiqua" pitchFamily="18" charset="0"/>
              </a:rPr>
              <a:t>, b</a:t>
            </a:r>
            <a:r>
              <a:rPr lang="en-US" sz="2800" b="1" dirty="0" smtClean="0">
                <a:latin typeface="Book Antiqua" pitchFamily="18" charset="0"/>
              </a:rPr>
              <a:t>usiness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6333" y="6120247"/>
            <a:ext cx="963865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bn-BD" sz="2800" b="1" dirty="0" smtClean="0">
                <a:latin typeface="Book Antiqua" pitchFamily="18" charset="0"/>
              </a:rPr>
              <a:t>She </a:t>
            </a:r>
            <a:r>
              <a:rPr lang="en-US" sz="2800" b="1" dirty="0" smtClean="0">
                <a:latin typeface="Book Antiqua" pitchFamily="18" charset="0"/>
              </a:rPr>
              <a:t>is </a:t>
            </a:r>
            <a:r>
              <a:rPr lang="en-US" sz="2800" b="1" dirty="0" smtClean="0">
                <a:latin typeface="Book Antiqua" pitchFamily="18" charset="0"/>
              </a:rPr>
              <a:t>a </a:t>
            </a:r>
            <a:r>
              <a:rPr lang="bn-BD" sz="2800" b="1" dirty="0" smtClean="0">
                <a:latin typeface="Book Antiqua" pitchFamily="18" charset="0"/>
              </a:rPr>
              <a:t>doctor</a:t>
            </a:r>
            <a:r>
              <a:rPr lang="en-US" sz="2800" b="1" dirty="0" smtClean="0">
                <a:latin typeface="Book Antiqua" pitchFamily="18" charset="0"/>
              </a:rPr>
              <a:t> by </a:t>
            </a:r>
            <a:r>
              <a:rPr lang="en-US" sz="2800" b="1" dirty="0" smtClean="0">
                <a:latin typeface="Book Antiqua" pitchFamily="18" charset="0"/>
              </a:rPr>
              <a:t>profession.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59" y="906081"/>
            <a:ext cx="4393809" cy="5070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6333" y="435735"/>
            <a:ext cx="963865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Let us introduce with some new words/key words.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0093" y="305972"/>
            <a:ext cx="6324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smtClean="0">
                <a:latin typeface="Book Antiqua" pitchFamily="18" charset="0"/>
              </a:rPr>
              <a:t>Sapling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4125" y="951543"/>
            <a:ext cx="6324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 smtClean="0">
                <a:latin typeface="Book Antiqua" pitchFamily="18" charset="0"/>
              </a:rPr>
              <a:t>Meaning: Seedling</a:t>
            </a:r>
            <a:r>
              <a:rPr lang="en-US" sz="2800" b="1" dirty="0">
                <a:latin typeface="Book Antiqua" pitchFamily="18" charset="0"/>
              </a:rPr>
              <a:t>, </a:t>
            </a:r>
            <a:r>
              <a:rPr lang="en-US" sz="2800" b="1" dirty="0" smtClean="0">
                <a:latin typeface="Book Antiqua" pitchFamily="18" charset="0"/>
              </a:rPr>
              <a:t>plantlet</a:t>
            </a:r>
            <a:r>
              <a:rPr lang="en-US" sz="2800" b="1" dirty="0">
                <a:latin typeface="Book Antiqua" pitchFamily="18" charset="0"/>
              </a:rPr>
              <a:t>, </a:t>
            </a:r>
            <a:r>
              <a:rPr lang="en-US" sz="2800" b="1" dirty="0" smtClean="0">
                <a:latin typeface="Book Antiqua" pitchFamily="18" charset="0"/>
              </a:rPr>
              <a:t>sprig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0093" y="6106180"/>
            <a:ext cx="6324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bn-BD" sz="2800" b="1" dirty="0" smtClean="0">
                <a:latin typeface="Book Antiqua" pitchFamily="18" charset="0"/>
              </a:rPr>
              <a:t>Anika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smtClean="0">
                <a:latin typeface="Book Antiqua" pitchFamily="18" charset="0"/>
              </a:rPr>
              <a:t>used to plant sapling.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25" y="1597114"/>
            <a:ext cx="6372665" cy="42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4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782" y="305972"/>
            <a:ext cx="7239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smtClean="0">
                <a:latin typeface="Book Antiqua" pitchFamily="18" charset="0"/>
              </a:rPr>
              <a:t>Mission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4782" y="1067972"/>
            <a:ext cx="7239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smtClean="0">
                <a:latin typeface="Book Antiqua" pitchFamily="18" charset="0"/>
              </a:rPr>
              <a:t>Meaning: </a:t>
            </a:r>
            <a:r>
              <a:rPr lang="en-US" sz="2800" b="1" dirty="0" smtClean="0">
                <a:latin typeface="Book Antiqua" pitchFamily="18" charset="0"/>
              </a:rPr>
              <a:t>operation</a:t>
            </a:r>
            <a:r>
              <a:rPr lang="en-US" sz="2800" b="1" dirty="0" smtClean="0">
                <a:latin typeface="Book Antiqua" pitchFamily="18" charset="0"/>
              </a:rPr>
              <a:t>, target 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782" y="5726352"/>
            <a:ext cx="7239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smtClean="0">
                <a:latin typeface="Book Antiqua" pitchFamily="18" charset="0"/>
              </a:rPr>
              <a:t>No vision is succeeded without a mission.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82" y="1693110"/>
            <a:ext cx="7263618" cy="381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9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377</TotalTime>
  <Words>528</Words>
  <Application>Microsoft Office PowerPoint</Application>
  <PresentationFormat>Widescreen</PresentationFormat>
  <Paragraphs>114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Andalus</vt:lpstr>
      <vt:lpstr>Arial</vt:lpstr>
      <vt:lpstr>Book Antiqua</vt:lpstr>
      <vt:lpstr>Calibri</vt:lpstr>
      <vt:lpstr>Calibri Light</vt:lpstr>
      <vt:lpstr>Century Gothic</vt:lpstr>
      <vt:lpstr>Garamond</vt:lpstr>
      <vt:lpstr>NikoshBAN</vt:lpstr>
      <vt:lpstr>Vrinda</vt:lpstr>
      <vt:lpstr>Wingdings</vt:lpstr>
      <vt:lpstr>Savon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33</cp:revision>
  <dcterms:created xsi:type="dcterms:W3CDTF">2017-10-02T16:59:32Z</dcterms:created>
  <dcterms:modified xsi:type="dcterms:W3CDTF">2017-10-03T09:57:27Z</dcterms:modified>
</cp:coreProperties>
</file>